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6"/>
  </p:notesMasterIdLst>
  <p:sldIdLst>
    <p:sldId id="257" r:id="rId5"/>
  </p:sldIdLst>
  <p:sldSz cx="43891200" cy="32918400"/>
  <p:notesSz cx="6858000" cy="9144000"/>
  <p:embeddedFontLst>
    <p:embeddedFont>
      <p:font typeface="Lato" panose="020F0502020204030203" pitchFamily="34" charset="0"/>
      <p:regular r:id="rId7"/>
      <p:bold r:id="rId8"/>
      <p:italic r:id="rId9"/>
      <p:boldItalic r:id="rId10"/>
    </p:embeddedFont>
    <p:embeddedFont>
      <p:font typeface="Lato Black" panose="020F0502020204030203" pitchFamily="34" charset="0"/>
      <p:bold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0" roundtripDataSignature="AMtx7mjNX+OtB92L1oW3AhW4SQ3XinXsB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ssica Brynes" initials="JB" lastIdx="1" clrIdx="0">
    <p:extLst>
      <p:ext uri="{19B8F6BF-5375-455C-9EA6-DF929625EA0E}">
        <p15:presenceInfo xmlns:p15="http://schemas.microsoft.com/office/powerpoint/2012/main" userId="S-1-5-21-263693092-914937889-1683536305-24665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38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2D21C21-1393-4B21-8641-82306EF40F38}" v="38" dt="2024-04-08T01:48:54.7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p:scale>
          <a:sx n="30" d="100"/>
          <a:sy n="30" d="100"/>
        </p:scale>
        <p:origin x="684"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font" Target="fonts/font1.fntdata"/><Relationship Id="rId12"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customXml" Target="../customXml/item2.xml"/><Relationship Id="rId20" Type="http://customschemas.google.com/relationships/presentationmetadata" Target="metadata"/><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theme" Target="theme/theme1.xml"/><Relationship Id="rId5" Type="http://schemas.openxmlformats.org/officeDocument/2006/relationships/slide" Target="slides/slide1.xml"/><Relationship Id="rId23" Type="http://schemas.openxmlformats.org/officeDocument/2006/relationships/viewProps" Target="viewProps.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22" Type="http://schemas.openxmlformats.org/officeDocument/2006/relationships/presProps" Target="presProps.xml"/></Relationships>
</file>

<file path=ppt/media/image1.png>
</file>

<file path=ppt/media/image2.jpeg>
</file>

<file path=ppt/media/image3.jpeg>
</file>

<file path=ppt/media/image4.png>
</file>

<file path=ppt/media/image5.jpeg>
</file>

<file path=ppt/media/image6.jpe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4836"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4836"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4836"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4836"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4836"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4836"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4836"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4836"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4836"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
        <p:cNvGrpSpPr/>
        <p:nvPr/>
      </p:nvGrpSpPr>
      <p:grpSpPr>
        <a:xfrm>
          <a:off x="0" y="0"/>
          <a:ext cx="0" cy="0"/>
          <a:chOff x="0" y="0"/>
          <a:chExt cx="0" cy="0"/>
        </a:xfrm>
      </p:grpSpPr>
      <p:sp>
        <p:nvSpPr>
          <p:cNvPr id="39" name="Google Shape;39;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 name="Google Shape;4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 name="Google Shape;4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sz="1200"/>
              <a:t>1</a:t>
            </a:fld>
            <a:endParaRPr/>
          </a:p>
        </p:txBody>
      </p:sp>
    </p:spTree>
    <p:extLst>
      <p:ext uri="{BB962C8B-B14F-4D97-AF65-F5344CB8AC3E}">
        <p14:creationId xmlns:p14="http://schemas.microsoft.com/office/powerpoint/2010/main" val="17301414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Poster Template">
  <p:cSld name="Poster Template">
    <p:spTree>
      <p:nvGrpSpPr>
        <p:cNvPr id="1" name="Shape 14"/>
        <p:cNvGrpSpPr/>
        <p:nvPr/>
      </p:nvGrpSpPr>
      <p:grpSpPr>
        <a:xfrm>
          <a:off x="0" y="0"/>
          <a:ext cx="0" cy="0"/>
          <a:chOff x="0" y="0"/>
          <a:chExt cx="0" cy="0"/>
        </a:xfrm>
      </p:grpSpPr>
      <p:sp>
        <p:nvSpPr>
          <p:cNvPr id="15" name="Google Shape;15;p3"/>
          <p:cNvSpPr>
            <a:spLocks noGrp="1"/>
          </p:cNvSpPr>
          <p:nvPr>
            <p:ph type="pic" idx="2"/>
          </p:nvPr>
        </p:nvSpPr>
        <p:spPr>
          <a:xfrm>
            <a:off x="28739532" y="3500862"/>
            <a:ext cx="6566592" cy="8618220"/>
          </a:xfrm>
          <a:prstGeom prst="rect">
            <a:avLst/>
          </a:prstGeom>
          <a:noFill/>
          <a:ln>
            <a:noFill/>
          </a:ln>
        </p:spPr>
      </p:sp>
      <p:sp>
        <p:nvSpPr>
          <p:cNvPr id="16" name="Google Shape;16;p3"/>
          <p:cNvSpPr>
            <a:spLocks noGrp="1"/>
          </p:cNvSpPr>
          <p:nvPr>
            <p:ph type="pic" idx="3"/>
          </p:nvPr>
        </p:nvSpPr>
        <p:spPr>
          <a:xfrm>
            <a:off x="35615826" y="3500862"/>
            <a:ext cx="6692268" cy="8618220"/>
          </a:xfrm>
          <a:prstGeom prst="rect">
            <a:avLst/>
          </a:prstGeom>
          <a:noFill/>
          <a:ln>
            <a:noFill/>
          </a:ln>
        </p:spPr>
      </p:sp>
      <p:sp>
        <p:nvSpPr>
          <p:cNvPr id="17" name="Google Shape;17;p3"/>
          <p:cNvSpPr>
            <a:spLocks noGrp="1"/>
          </p:cNvSpPr>
          <p:nvPr>
            <p:ph type="pic" idx="4"/>
          </p:nvPr>
        </p:nvSpPr>
        <p:spPr>
          <a:xfrm>
            <a:off x="28739532" y="12460242"/>
            <a:ext cx="13525392" cy="8618220"/>
          </a:xfrm>
          <a:prstGeom prst="rect">
            <a:avLst/>
          </a:prstGeom>
          <a:noFill/>
          <a:ln>
            <a:noFill/>
          </a:ln>
        </p:spPr>
      </p:sp>
      <p:sp>
        <p:nvSpPr>
          <p:cNvPr id="18" name="Google Shape;18;p3"/>
          <p:cNvSpPr>
            <a:spLocks noGrp="1"/>
          </p:cNvSpPr>
          <p:nvPr>
            <p:ph type="pic" idx="5"/>
          </p:nvPr>
        </p:nvSpPr>
        <p:spPr>
          <a:xfrm>
            <a:off x="28739532" y="21379566"/>
            <a:ext cx="13525392" cy="8618220"/>
          </a:xfrm>
          <a:prstGeom prst="rect">
            <a:avLst/>
          </a:prstGeom>
          <a:noFill/>
          <a:ln>
            <a:noFill/>
          </a:ln>
        </p:spPr>
      </p:sp>
      <p:sp>
        <p:nvSpPr>
          <p:cNvPr id="19" name="Google Shape;19;p3"/>
          <p:cNvSpPr txBox="1">
            <a:spLocks noGrp="1"/>
          </p:cNvSpPr>
          <p:nvPr>
            <p:ph type="body" idx="1"/>
          </p:nvPr>
        </p:nvSpPr>
        <p:spPr>
          <a:xfrm>
            <a:off x="28740744" y="30409896"/>
            <a:ext cx="13521696" cy="11430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90000"/>
              </a:lnSpc>
              <a:spcBef>
                <a:spcPts val="4800"/>
              </a:spcBef>
              <a:spcAft>
                <a:spcPts val="0"/>
              </a:spcAft>
              <a:buClr>
                <a:schemeClr val="dk1"/>
              </a:buClr>
              <a:buSzPts val="4320"/>
              <a:buFont typeface="Arial"/>
              <a:buNone/>
              <a:defRPr sz="432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dirty="0"/>
          </a:p>
        </p:txBody>
      </p:sp>
      <p:sp>
        <p:nvSpPr>
          <p:cNvPr id="20" name="Google Shape;20;p3"/>
          <p:cNvSpPr txBox="1">
            <a:spLocks noGrp="1"/>
          </p:cNvSpPr>
          <p:nvPr>
            <p:ph type="body" idx="6"/>
          </p:nvPr>
        </p:nvSpPr>
        <p:spPr>
          <a:xfrm>
            <a:off x="1880238" y="15668208"/>
            <a:ext cx="12315828" cy="637032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4320"/>
              <a:buFont typeface="Arial"/>
              <a:buNone/>
              <a:defRPr sz="432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body" idx="7"/>
          </p:nvPr>
        </p:nvSpPr>
        <p:spPr>
          <a:xfrm>
            <a:off x="1565916" y="7574280"/>
            <a:ext cx="6343656" cy="115824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4320"/>
              <a:buFont typeface="Arial"/>
              <a:buNone/>
              <a:defRPr sz="4320"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22" name="Google Shape;22;p3"/>
          <p:cNvSpPr txBox="1">
            <a:spLocks noGrp="1"/>
          </p:cNvSpPr>
          <p:nvPr>
            <p:ph type="body" idx="8"/>
          </p:nvPr>
        </p:nvSpPr>
        <p:spPr>
          <a:xfrm>
            <a:off x="1565916" y="9170328"/>
            <a:ext cx="6343656" cy="434556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3240"/>
              <a:buFont typeface="Arial"/>
              <a:buNone/>
              <a:defRPr sz="3240"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body" idx="9"/>
          </p:nvPr>
        </p:nvSpPr>
        <p:spPr>
          <a:xfrm>
            <a:off x="8577108" y="7574280"/>
            <a:ext cx="6343656" cy="115824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4320"/>
              <a:buFont typeface="Arial"/>
              <a:buNone/>
              <a:defRPr sz="4320"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body" idx="13"/>
          </p:nvPr>
        </p:nvSpPr>
        <p:spPr>
          <a:xfrm>
            <a:off x="8577108" y="9170328"/>
            <a:ext cx="6343656" cy="434556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3240"/>
              <a:buFont typeface="Arial"/>
              <a:buNone/>
              <a:defRPr sz="3240"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body" idx="14"/>
          </p:nvPr>
        </p:nvSpPr>
        <p:spPr>
          <a:xfrm>
            <a:off x="1880238" y="14107638"/>
            <a:ext cx="12315828" cy="121640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5040"/>
              <a:buFont typeface="Arial"/>
              <a:buNone/>
              <a:defRPr sz="504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body" idx="15"/>
          </p:nvPr>
        </p:nvSpPr>
        <p:spPr>
          <a:xfrm>
            <a:off x="1880238" y="24153840"/>
            <a:ext cx="12315828" cy="637032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4320"/>
              <a:buFont typeface="Arial"/>
              <a:buNone/>
              <a:defRPr sz="432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body" idx="16"/>
          </p:nvPr>
        </p:nvSpPr>
        <p:spPr>
          <a:xfrm>
            <a:off x="1880238" y="22593270"/>
            <a:ext cx="12315828" cy="121640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5040"/>
              <a:buFont typeface="Arial"/>
              <a:buNone/>
              <a:defRPr sz="504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28" name="Google Shape;28;p3"/>
          <p:cNvSpPr txBox="1">
            <a:spLocks noGrp="1"/>
          </p:cNvSpPr>
          <p:nvPr>
            <p:ph type="body" idx="17"/>
          </p:nvPr>
        </p:nvSpPr>
        <p:spPr>
          <a:xfrm>
            <a:off x="15449934" y="7203732"/>
            <a:ext cx="12315828" cy="637032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4320"/>
              <a:buFont typeface="Arial"/>
              <a:buNone/>
              <a:defRPr sz="432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29" name="Google Shape;29;p3"/>
          <p:cNvSpPr txBox="1">
            <a:spLocks noGrp="1"/>
          </p:cNvSpPr>
          <p:nvPr>
            <p:ph type="body" idx="18"/>
          </p:nvPr>
        </p:nvSpPr>
        <p:spPr>
          <a:xfrm>
            <a:off x="15449934" y="5643162"/>
            <a:ext cx="12315828" cy="121640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5040"/>
              <a:buFont typeface="Arial"/>
              <a:buNone/>
              <a:defRPr sz="504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30" name="Google Shape;30;p3"/>
          <p:cNvSpPr txBox="1">
            <a:spLocks noGrp="1"/>
          </p:cNvSpPr>
          <p:nvPr>
            <p:ph type="body" idx="19"/>
          </p:nvPr>
        </p:nvSpPr>
        <p:spPr>
          <a:xfrm>
            <a:off x="15449934" y="15668208"/>
            <a:ext cx="12315828" cy="637032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4320"/>
              <a:buFont typeface="Arial"/>
              <a:buNone/>
              <a:defRPr sz="432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31" name="Google Shape;31;p3"/>
          <p:cNvSpPr txBox="1">
            <a:spLocks noGrp="1"/>
          </p:cNvSpPr>
          <p:nvPr>
            <p:ph type="body" idx="20"/>
          </p:nvPr>
        </p:nvSpPr>
        <p:spPr>
          <a:xfrm>
            <a:off x="15449934" y="14107638"/>
            <a:ext cx="12315828" cy="121640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5040"/>
              <a:buFont typeface="Arial"/>
              <a:buNone/>
              <a:defRPr sz="504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32" name="Google Shape;32;p3"/>
          <p:cNvSpPr txBox="1">
            <a:spLocks noGrp="1"/>
          </p:cNvSpPr>
          <p:nvPr>
            <p:ph type="body" idx="21"/>
          </p:nvPr>
        </p:nvSpPr>
        <p:spPr>
          <a:xfrm>
            <a:off x="15449934" y="24153840"/>
            <a:ext cx="12315828" cy="637032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4320"/>
              <a:buFont typeface="Arial"/>
              <a:buNone/>
              <a:defRPr sz="432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33" name="Google Shape;33;p3"/>
          <p:cNvSpPr txBox="1">
            <a:spLocks noGrp="1"/>
          </p:cNvSpPr>
          <p:nvPr>
            <p:ph type="body" idx="22"/>
          </p:nvPr>
        </p:nvSpPr>
        <p:spPr>
          <a:xfrm>
            <a:off x="15449934" y="22593270"/>
            <a:ext cx="12315828" cy="121640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5040"/>
              <a:buFont typeface="Arial"/>
              <a:buNone/>
              <a:defRPr sz="504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34" name="Google Shape;34;p3"/>
          <p:cNvSpPr txBox="1">
            <a:spLocks noGrp="1"/>
          </p:cNvSpPr>
          <p:nvPr>
            <p:ph type="body" idx="23"/>
          </p:nvPr>
        </p:nvSpPr>
        <p:spPr>
          <a:xfrm>
            <a:off x="1565922" y="5867400"/>
            <a:ext cx="13354836" cy="111513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4320"/>
              <a:buFont typeface="Arial"/>
              <a:buNone/>
              <a:defRPr sz="4320"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35" name="Google Shape;35;p3"/>
          <p:cNvSpPr txBox="1">
            <a:spLocks noGrp="1"/>
          </p:cNvSpPr>
          <p:nvPr>
            <p:ph type="body" idx="24"/>
          </p:nvPr>
        </p:nvSpPr>
        <p:spPr>
          <a:xfrm>
            <a:off x="35431800" y="1203516"/>
            <a:ext cx="6818064" cy="1885224"/>
          </a:xfrm>
          <a:prstGeom prst="rect">
            <a:avLst/>
          </a:prstGeom>
          <a:noFill/>
          <a:ln>
            <a:noFill/>
          </a:ln>
        </p:spPr>
        <p:txBody>
          <a:bodyPr spcFirstLastPara="1" wrap="square" lIns="91425" tIns="45700" rIns="91425" bIns="45700" anchor="t" anchorCtr="0">
            <a:noAutofit/>
          </a:bodyPr>
          <a:lstStyle>
            <a:lvl1pPr marL="457200" marR="0" lvl="0" indent="-228600" algn="r" rtl="0">
              <a:lnSpc>
                <a:spcPct val="90000"/>
              </a:lnSpc>
              <a:spcBef>
                <a:spcPts val="4800"/>
              </a:spcBef>
              <a:spcAft>
                <a:spcPts val="0"/>
              </a:spcAft>
              <a:buClr>
                <a:schemeClr val="dk1"/>
              </a:buClr>
              <a:buSzPts val="8640"/>
              <a:buFont typeface="Arial"/>
              <a:buNone/>
              <a:defRPr sz="8640" b="1" i="0" u="none" strike="noStrike" cap="none">
                <a:solidFill>
                  <a:schemeClr val="dk1"/>
                </a:solidFill>
                <a:latin typeface="Lato Black"/>
                <a:ea typeface="Lato Black"/>
                <a:cs typeface="Lato Black"/>
                <a:sym typeface="Lato Black"/>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36" name="Google Shape;36;p3"/>
          <p:cNvSpPr txBox="1">
            <a:spLocks noGrp="1"/>
          </p:cNvSpPr>
          <p:nvPr>
            <p:ph type="body" idx="25"/>
          </p:nvPr>
        </p:nvSpPr>
        <p:spPr>
          <a:xfrm>
            <a:off x="1565922" y="3638004"/>
            <a:ext cx="13354836" cy="188522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4800"/>
              </a:spcBef>
              <a:spcAft>
                <a:spcPts val="0"/>
              </a:spcAft>
              <a:buClr>
                <a:schemeClr val="dk1"/>
              </a:buClr>
              <a:buSzPts val="5760"/>
              <a:buFont typeface="Arial"/>
              <a:buNone/>
              <a:defRPr sz="5760" b="1" i="0" u="none" strike="noStrike" cap="none">
                <a:solidFill>
                  <a:schemeClr val="dk1"/>
                </a:solidFill>
                <a:latin typeface="Lato Black"/>
                <a:ea typeface="Lato Black"/>
                <a:cs typeface="Lato Black"/>
                <a:sym typeface="Lato Black"/>
              </a:defRPr>
            </a:lvl1pPr>
            <a:lvl2pPr marL="914400" marR="0" lvl="1" indent="-228600" algn="l" rtl="0">
              <a:lnSpc>
                <a:spcPct val="90000"/>
              </a:lnSpc>
              <a:spcBef>
                <a:spcPts val="2400"/>
              </a:spcBef>
              <a:spcAft>
                <a:spcPts val="0"/>
              </a:spcAft>
              <a:buClr>
                <a:schemeClr val="dk1"/>
              </a:buClr>
              <a:buSzPts val="11520"/>
              <a:buFont typeface="Arial"/>
              <a:buNone/>
              <a:defRPr sz="1152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240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2400"/>
              </a:spcBef>
              <a:spcAft>
                <a:spcPts val="0"/>
              </a:spcAft>
              <a:buClr>
                <a:schemeClr val="dk1"/>
              </a:buClr>
              <a:buSzPts val="8640"/>
              <a:buFont typeface="Arial"/>
              <a:buNone/>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37" name="Google Shape;37;p3"/>
          <p:cNvSpPr txBox="1"/>
          <p:nvPr/>
        </p:nvSpPr>
        <p:spPr>
          <a:xfrm>
            <a:off x="3048006" y="2189022"/>
            <a:ext cx="184731"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p:nvPr/>
        </p:nvSpPr>
        <p:spPr>
          <a:xfrm rot="5400000">
            <a:off x="19427634" y="-19494012"/>
            <a:ext cx="5035956" cy="438912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6124" b="0" i="0" u="none" strike="noStrike" cap="none">
              <a:solidFill>
                <a:schemeClr val="lt1"/>
              </a:solidFill>
              <a:latin typeface="Calibri"/>
              <a:ea typeface="Calibri"/>
              <a:cs typeface="Calibri"/>
              <a:sym typeface="Calibri"/>
            </a:endParaRPr>
          </a:p>
        </p:txBody>
      </p:sp>
      <p:pic>
        <p:nvPicPr>
          <p:cNvPr id="11" name="Google Shape;11;p2"/>
          <p:cNvPicPr preferRelativeResize="0"/>
          <p:nvPr/>
        </p:nvPicPr>
        <p:blipFill rotWithShape="1">
          <a:blip r:embed="rId3">
            <a:alphaModFix/>
          </a:blip>
          <a:srcRect/>
          <a:stretch/>
        </p:blipFill>
        <p:spPr>
          <a:xfrm>
            <a:off x="36793410" y="828720"/>
            <a:ext cx="5756916" cy="3266208"/>
          </a:xfrm>
          <a:prstGeom prst="rect">
            <a:avLst/>
          </a:prstGeom>
          <a:noFill/>
          <a:ln>
            <a:noFill/>
          </a:ln>
        </p:spPr>
      </p:pic>
      <p:sp>
        <p:nvSpPr>
          <p:cNvPr id="12" name="Google Shape;12;p2"/>
          <p:cNvSpPr txBox="1"/>
          <p:nvPr/>
        </p:nvSpPr>
        <p:spPr>
          <a:xfrm>
            <a:off x="21585382" y="31459278"/>
            <a:ext cx="20964944" cy="964839"/>
          </a:xfrm>
          <a:prstGeom prst="rect">
            <a:avLst/>
          </a:prstGeom>
          <a:noFill/>
          <a:ln>
            <a:noFill/>
          </a:ln>
        </p:spPr>
        <p:txBody>
          <a:bodyPr spcFirstLastPara="1" wrap="square" lIns="91425" tIns="45700" rIns="91425" bIns="45700" anchor="t" anchorCtr="0">
            <a:spAutoFit/>
          </a:bodyPr>
          <a:lstStyle/>
          <a:p>
            <a:pPr marL="0" marR="0" lvl="0" indent="0" algn="r" rtl="0">
              <a:lnSpc>
                <a:spcPct val="150000"/>
              </a:lnSpc>
              <a:spcBef>
                <a:spcPts val="0"/>
              </a:spcBef>
              <a:spcAft>
                <a:spcPts val="0"/>
              </a:spcAft>
              <a:buClr>
                <a:srgbClr val="AEABAB"/>
              </a:buClr>
              <a:buSzPts val="3780"/>
              <a:buFont typeface="Lato"/>
              <a:buNone/>
            </a:pPr>
            <a:r>
              <a:rPr lang="en-US" sz="3780" b="0" i="0" u="none" strike="noStrike" cap="none" dirty="0">
                <a:solidFill>
                  <a:srgbClr val="AEABAB"/>
                </a:solidFill>
                <a:latin typeface="Lato"/>
                <a:ea typeface="Lato"/>
                <a:cs typeface="Lato"/>
                <a:sym typeface="Lato"/>
              </a:rPr>
              <a:t>SENIOR DESIGN SHOWCASE | SPRING 2024</a:t>
            </a:r>
            <a:endParaRPr dirty="0"/>
          </a:p>
        </p:txBody>
      </p:sp>
      <p:sp>
        <p:nvSpPr>
          <p:cNvPr id="13" name="Google Shape;13;p2"/>
          <p:cNvSpPr txBox="1"/>
          <p:nvPr/>
        </p:nvSpPr>
        <p:spPr>
          <a:xfrm>
            <a:off x="1340886" y="28431270"/>
            <a:ext cx="15538668" cy="393954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800" b="0" i="0" u="none" strike="noStrike" cap="none">
                <a:solidFill>
                  <a:srgbClr val="002060"/>
                </a:solidFill>
                <a:latin typeface="Arial"/>
                <a:ea typeface="Arial"/>
                <a:cs typeface="Arial"/>
                <a:sym typeface="Arial"/>
              </a:rPr>
              <a:t>Florida Atlantic University</a:t>
            </a:r>
            <a:endParaRPr/>
          </a:p>
          <a:p>
            <a:pPr marL="0" marR="0" lvl="0" indent="0" algn="l" rtl="0">
              <a:spcBef>
                <a:spcPts val="0"/>
              </a:spcBef>
              <a:spcAft>
                <a:spcPts val="0"/>
              </a:spcAft>
              <a:buNone/>
            </a:pPr>
            <a:r>
              <a:rPr lang="en-US" sz="9600" b="1">
                <a:solidFill>
                  <a:srgbClr val="002060"/>
                </a:solidFill>
                <a:latin typeface="Arial"/>
                <a:ea typeface="Arial"/>
                <a:cs typeface="Arial"/>
                <a:sym typeface="Arial"/>
              </a:rPr>
              <a:t>College Of Engineering </a:t>
            </a:r>
            <a:endParaRPr/>
          </a:p>
          <a:p>
            <a:pPr marL="0" marR="0" lvl="0" indent="0" algn="l" rtl="0">
              <a:spcBef>
                <a:spcPts val="0"/>
              </a:spcBef>
              <a:spcAft>
                <a:spcPts val="0"/>
              </a:spcAft>
              <a:buNone/>
            </a:pPr>
            <a:r>
              <a:rPr lang="en-US" sz="9600" b="1">
                <a:solidFill>
                  <a:srgbClr val="002060"/>
                </a:solidFill>
                <a:latin typeface="Arial"/>
                <a:ea typeface="Arial"/>
                <a:cs typeface="Arial"/>
                <a:sym typeface="Arial"/>
              </a:rPr>
              <a:t>and Computer Science</a:t>
            </a:r>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jpeg"/><Relationship Id="rId9"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3" name="Google Shape;43;p1"/>
          <p:cNvSpPr txBox="1">
            <a:spLocks noGrp="1"/>
          </p:cNvSpPr>
          <p:nvPr>
            <p:ph type="body" idx="1"/>
          </p:nvPr>
        </p:nvSpPr>
        <p:spPr>
          <a:xfrm>
            <a:off x="457424" y="3265443"/>
            <a:ext cx="17172000" cy="769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lt1"/>
              </a:buClr>
              <a:buSzPts val="4300"/>
              <a:buNone/>
            </a:pPr>
            <a:r>
              <a:rPr lang="en-US" dirty="0">
                <a:solidFill>
                  <a:schemeClr val="lt1"/>
                </a:solidFill>
                <a:latin typeface="Lato"/>
                <a:ea typeface="Lato"/>
                <a:cs typeface="Lato"/>
                <a:sym typeface="Lato"/>
              </a:rPr>
              <a:t>Department of Electrical Engineering &amp; Computer Science</a:t>
            </a:r>
            <a:endParaRPr dirty="0"/>
          </a:p>
        </p:txBody>
      </p:sp>
      <p:sp>
        <p:nvSpPr>
          <p:cNvPr id="44" name="Google Shape;44;p1"/>
          <p:cNvSpPr txBox="1">
            <a:spLocks noGrp="1"/>
          </p:cNvSpPr>
          <p:nvPr>
            <p:ph type="ctrTitle"/>
          </p:nvPr>
        </p:nvSpPr>
        <p:spPr>
          <a:xfrm>
            <a:off x="441908" y="616749"/>
            <a:ext cx="17951400" cy="1620900"/>
          </a:xfrm>
          <a:prstGeom prst="rect">
            <a:avLst/>
          </a:prstGeom>
          <a:noFill/>
          <a:ln>
            <a:noFill/>
          </a:ln>
        </p:spPr>
        <p:txBody>
          <a:bodyPr spcFirstLastPara="1" wrap="square" lIns="91425" tIns="45700" rIns="91425" bIns="45700" anchor="t" anchorCtr="0">
            <a:normAutofit fontScale="90000"/>
          </a:bodyPr>
          <a:lstStyle/>
          <a:p>
            <a:pPr marL="0" marR="0" lvl="0" indent="0" algn="ctr" rtl="0">
              <a:lnSpc>
                <a:spcPct val="90000"/>
              </a:lnSpc>
              <a:spcBef>
                <a:spcPts val="0"/>
              </a:spcBef>
              <a:spcAft>
                <a:spcPts val="0"/>
              </a:spcAft>
              <a:buClr>
                <a:schemeClr val="lt1"/>
              </a:buClr>
              <a:buSzPct val="100000"/>
              <a:buFont typeface="Lato Black"/>
              <a:buNone/>
            </a:pPr>
            <a:r>
              <a:rPr lang="en-US" sz="9600" b="1" i="0" u="none" strike="noStrike" cap="none" dirty="0">
                <a:solidFill>
                  <a:schemeClr val="lt1"/>
                </a:solidFill>
                <a:latin typeface="Lato Black"/>
                <a:ea typeface="Lato Black"/>
                <a:cs typeface="Lato Black"/>
                <a:sym typeface="Lato Black"/>
              </a:rPr>
              <a:t>Software-Defined Radio for CubeSat Applications</a:t>
            </a:r>
            <a:endParaRPr dirty="0"/>
          </a:p>
        </p:txBody>
      </p:sp>
      <p:sp>
        <p:nvSpPr>
          <p:cNvPr id="45" name="Google Shape;45;p1"/>
          <p:cNvSpPr txBox="1"/>
          <p:nvPr/>
        </p:nvSpPr>
        <p:spPr>
          <a:xfrm>
            <a:off x="18201198" y="327552"/>
            <a:ext cx="6495528" cy="1097280"/>
          </a:xfrm>
          <a:prstGeom prst="rect">
            <a:avLst/>
          </a:prstGeom>
          <a:noFill/>
          <a:ln>
            <a:noFill/>
          </a:ln>
        </p:spPr>
        <p:txBody>
          <a:bodyPr spcFirstLastPara="1" wrap="square" lIns="329175" tIns="164575" rIns="329175" bIns="164575" anchor="t" anchorCtr="0">
            <a:normAutofit/>
          </a:bodyPr>
          <a:lstStyle/>
          <a:p>
            <a:pPr marL="0" marR="0" lvl="0" indent="0" algn="l" rtl="0">
              <a:lnSpc>
                <a:spcPct val="90000"/>
              </a:lnSpc>
              <a:spcBef>
                <a:spcPts val="0"/>
              </a:spcBef>
              <a:spcAft>
                <a:spcPts val="0"/>
              </a:spcAft>
              <a:buClr>
                <a:schemeClr val="lt1"/>
              </a:buClr>
              <a:buSzPts val="4320"/>
              <a:buFont typeface="Arial"/>
              <a:buNone/>
            </a:pPr>
            <a:r>
              <a:rPr lang="en-US" sz="4320" b="1" i="0">
                <a:solidFill>
                  <a:schemeClr val="lt1"/>
                </a:solidFill>
                <a:latin typeface="Lato"/>
                <a:ea typeface="Lato"/>
                <a:cs typeface="Lato"/>
                <a:sym typeface="Lato"/>
              </a:rPr>
              <a:t>Team Members </a:t>
            </a:r>
            <a:endParaRPr sz="1440" b="1" i="0">
              <a:solidFill>
                <a:schemeClr val="lt1"/>
              </a:solidFill>
              <a:latin typeface="Lato"/>
              <a:ea typeface="Lato"/>
              <a:cs typeface="Lato"/>
              <a:sym typeface="Lato"/>
            </a:endParaRPr>
          </a:p>
        </p:txBody>
      </p:sp>
      <p:sp>
        <p:nvSpPr>
          <p:cNvPr id="46" name="Google Shape;46;p1"/>
          <p:cNvSpPr txBox="1"/>
          <p:nvPr/>
        </p:nvSpPr>
        <p:spPr>
          <a:xfrm>
            <a:off x="18201203" y="942975"/>
            <a:ext cx="8667053" cy="3842283"/>
          </a:xfrm>
          <a:prstGeom prst="rect">
            <a:avLst/>
          </a:prstGeom>
          <a:noFill/>
          <a:ln>
            <a:noFill/>
          </a:ln>
        </p:spPr>
        <p:txBody>
          <a:bodyPr spcFirstLastPara="1" wrap="square" lIns="329175" tIns="164575" rIns="329175" bIns="164575" anchor="t" anchorCtr="0">
            <a:noAutofit/>
          </a:bodyPr>
          <a:lstStyle/>
          <a:p>
            <a:pPr lvl="0">
              <a:lnSpc>
                <a:spcPct val="150000"/>
              </a:lnSpc>
              <a:buClr>
                <a:schemeClr val="lt1"/>
              </a:buClr>
              <a:buSzPts val="3200"/>
            </a:pPr>
            <a:r>
              <a:rPr lang="en-US" sz="3200" b="0" i="0" dirty="0">
                <a:solidFill>
                  <a:schemeClr val="lt1"/>
                </a:solidFill>
                <a:latin typeface="Lato"/>
                <a:ea typeface="Lato"/>
                <a:cs typeface="Lato"/>
                <a:sym typeface="Lato"/>
              </a:rPr>
              <a:t>Jonathan Mazurkiewicz</a:t>
            </a:r>
            <a:endParaRPr lang="en-US" sz="3200" dirty="0">
              <a:solidFill>
                <a:schemeClr val="lt1"/>
              </a:solidFill>
              <a:latin typeface="Lato"/>
              <a:sym typeface="Lato"/>
            </a:endParaRPr>
          </a:p>
          <a:p>
            <a:pPr lvl="0">
              <a:lnSpc>
                <a:spcPct val="150000"/>
              </a:lnSpc>
              <a:buClr>
                <a:schemeClr val="lt1"/>
              </a:buClr>
              <a:buSzPts val="3200"/>
            </a:pPr>
            <a:r>
              <a:rPr lang="en-US" sz="3200" dirty="0">
                <a:solidFill>
                  <a:schemeClr val="lt1"/>
                </a:solidFill>
                <a:latin typeface="Lato"/>
                <a:sym typeface="Lato"/>
              </a:rPr>
              <a:t>Morgan Benavidez</a:t>
            </a:r>
          </a:p>
          <a:p>
            <a:pPr lvl="0">
              <a:lnSpc>
                <a:spcPct val="150000"/>
              </a:lnSpc>
              <a:buClr>
                <a:schemeClr val="lt1"/>
              </a:buClr>
              <a:buSzPts val="3200"/>
            </a:pPr>
            <a:r>
              <a:rPr lang="en-US" sz="3200" dirty="0">
                <a:solidFill>
                  <a:schemeClr val="lt1"/>
                </a:solidFill>
                <a:latin typeface="Lato"/>
                <a:sym typeface="Lato"/>
              </a:rPr>
              <a:t>Zee Fisher</a:t>
            </a:r>
          </a:p>
          <a:p>
            <a:pPr lvl="0">
              <a:lnSpc>
                <a:spcPct val="150000"/>
              </a:lnSpc>
              <a:buClr>
                <a:schemeClr val="lt1"/>
              </a:buClr>
              <a:buSzPts val="3200"/>
            </a:pPr>
            <a:r>
              <a:rPr lang="en-US" sz="3200" dirty="0">
                <a:solidFill>
                  <a:schemeClr val="lt1"/>
                </a:solidFill>
                <a:latin typeface="Lato"/>
                <a:sym typeface="Lato"/>
              </a:rPr>
              <a:t>Carson Van Buren</a:t>
            </a:r>
          </a:p>
          <a:p>
            <a:pPr lvl="0">
              <a:lnSpc>
                <a:spcPct val="150000"/>
              </a:lnSpc>
              <a:buClr>
                <a:schemeClr val="lt1"/>
              </a:buClr>
              <a:buSzPts val="3200"/>
            </a:pPr>
            <a:r>
              <a:rPr lang="en-US" sz="3200" dirty="0">
                <a:solidFill>
                  <a:schemeClr val="lt1"/>
                </a:solidFill>
                <a:latin typeface="Lato"/>
                <a:sym typeface="Lato"/>
              </a:rPr>
              <a:t>David </a:t>
            </a:r>
            <a:r>
              <a:rPr lang="en-US" sz="3200" dirty="0" err="1">
                <a:solidFill>
                  <a:schemeClr val="lt1"/>
                </a:solidFill>
                <a:latin typeface="Lato"/>
                <a:sym typeface="Lato"/>
              </a:rPr>
              <a:t>Miloseski</a:t>
            </a:r>
            <a:endParaRPr sz="3200" dirty="0" err="1">
              <a:solidFill>
                <a:schemeClr val="lt1"/>
              </a:solidFill>
              <a:latin typeface="Lato"/>
              <a:sym typeface="Lato"/>
            </a:endParaRPr>
          </a:p>
        </p:txBody>
      </p:sp>
      <p:sp>
        <p:nvSpPr>
          <p:cNvPr id="47" name="Google Shape;47;p1"/>
          <p:cNvSpPr txBox="1"/>
          <p:nvPr/>
        </p:nvSpPr>
        <p:spPr>
          <a:xfrm>
            <a:off x="30810371" y="635260"/>
            <a:ext cx="4820172" cy="3081066"/>
          </a:xfrm>
          <a:prstGeom prst="rect">
            <a:avLst/>
          </a:prstGeom>
          <a:noFill/>
          <a:ln>
            <a:noFill/>
          </a:ln>
        </p:spPr>
        <p:txBody>
          <a:bodyPr spcFirstLastPara="1" wrap="square" lIns="329175" tIns="164575" rIns="329175" bIns="164575" anchor="t" anchorCtr="0">
            <a:normAutofit/>
          </a:bodyPr>
          <a:lstStyle/>
          <a:p>
            <a:pPr marL="0" marR="0" lvl="0" indent="0" algn="l" rtl="0">
              <a:lnSpc>
                <a:spcPct val="90000"/>
              </a:lnSpc>
              <a:spcBef>
                <a:spcPts val="0"/>
              </a:spcBef>
              <a:spcAft>
                <a:spcPts val="0"/>
              </a:spcAft>
              <a:buClr>
                <a:schemeClr val="lt1"/>
              </a:buClr>
              <a:buSzPts val="4320"/>
              <a:buFont typeface="Arial"/>
              <a:buNone/>
            </a:pPr>
            <a:r>
              <a:rPr lang="en-US" sz="4320" b="1" i="0" dirty="0">
                <a:solidFill>
                  <a:schemeClr val="lt1"/>
                </a:solidFill>
                <a:latin typeface="Lato"/>
                <a:ea typeface="Lato"/>
                <a:cs typeface="Lato"/>
                <a:sym typeface="Lato"/>
              </a:rPr>
              <a:t>Faculty Advisor:</a:t>
            </a:r>
            <a:endParaRPr sz="1440" b="1" i="0" dirty="0">
              <a:solidFill>
                <a:schemeClr val="lt1"/>
              </a:solidFill>
              <a:latin typeface="Lato"/>
              <a:ea typeface="Lato"/>
              <a:cs typeface="Lato"/>
              <a:sym typeface="Lato"/>
            </a:endParaRPr>
          </a:p>
        </p:txBody>
      </p:sp>
      <p:sp>
        <p:nvSpPr>
          <p:cNvPr id="48" name="Google Shape;48;p1"/>
          <p:cNvSpPr txBox="1"/>
          <p:nvPr/>
        </p:nvSpPr>
        <p:spPr>
          <a:xfrm>
            <a:off x="30858262" y="1513692"/>
            <a:ext cx="7279837" cy="3081066"/>
          </a:xfrm>
          <a:prstGeom prst="rect">
            <a:avLst/>
          </a:prstGeom>
          <a:noFill/>
          <a:ln>
            <a:noFill/>
          </a:ln>
        </p:spPr>
        <p:txBody>
          <a:bodyPr spcFirstLastPara="1" wrap="square" lIns="329175" tIns="164575" rIns="329175" bIns="164575" anchor="t" anchorCtr="0">
            <a:normAutofit/>
          </a:bodyPr>
          <a:lstStyle/>
          <a:p>
            <a:pPr lvl="0">
              <a:lnSpc>
                <a:spcPct val="90000"/>
              </a:lnSpc>
              <a:buClr>
                <a:schemeClr val="lt1"/>
              </a:buClr>
              <a:buSzPts val="3200"/>
            </a:pPr>
            <a:r>
              <a:rPr lang="en-US" sz="3200" b="0" i="0" dirty="0">
                <a:solidFill>
                  <a:schemeClr val="lt1"/>
                </a:solidFill>
                <a:latin typeface="Lato"/>
                <a:ea typeface="Lato"/>
                <a:cs typeface="Lato"/>
                <a:sym typeface="Lato"/>
              </a:rPr>
              <a:t>Dr. </a:t>
            </a:r>
            <a:r>
              <a:rPr lang="en-US" sz="3200" dirty="0">
                <a:solidFill>
                  <a:schemeClr val="lt1"/>
                </a:solidFill>
                <a:latin typeface="Lato"/>
                <a:ea typeface="Lato"/>
                <a:cs typeface="Lato"/>
                <a:sym typeface="Lato"/>
              </a:rPr>
              <a:t>Xiangnan Zhong</a:t>
            </a:r>
          </a:p>
          <a:p>
            <a:pPr>
              <a:lnSpc>
                <a:spcPct val="90000"/>
              </a:lnSpc>
              <a:buClr>
                <a:schemeClr val="lt1"/>
              </a:buClr>
              <a:buSzPts val="3200"/>
            </a:pPr>
            <a:r>
              <a:rPr lang="en-US" sz="3200" dirty="0">
                <a:solidFill>
                  <a:schemeClr val="lt1"/>
                </a:solidFill>
                <a:latin typeface="Lato"/>
                <a:ea typeface="Lato"/>
                <a:cs typeface="Lato"/>
                <a:sym typeface="Lato"/>
              </a:rPr>
              <a:t>Dr. Fatima </a:t>
            </a:r>
            <a:r>
              <a:rPr lang="en-US" sz="3200" dirty="0" err="1">
                <a:solidFill>
                  <a:schemeClr val="lt1"/>
                </a:solidFill>
                <a:latin typeface="Lato"/>
                <a:ea typeface="Lato"/>
                <a:cs typeface="Lato"/>
                <a:sym typeface="Lato"/>
              </a:rPr>
              <a:t>Boujarwah</a:t>
            </a:r>
            <a:endParaRPr lang="en-US" sz="3200" dirty="0">
              <a:solidFill>
                <a:schemeClr val="lt1"/>
              </a:solidFill>
              <a:latin typeface="Lato"/>
              <a:ea typeface="Lato"/>
              <a:cs typeface="Lato"/>
              <a:sym typeface="Lato"/>
            </a:endParaRPr>
          </a:p>
          <a:p>
            <a:pPr>
              <a:lnSpc>
                <a:spcPct val="90000"/>
              </a:lnSpc>
              <a:buClr>
                <a:schemeClr val="lt1"/>
              </a:buClr>
              <a:buSzPts val="3200"/>
            </a:pPr>
            <a:r>
              <a:rPr lang="en-US" sz="3200" dirty="0">
                <a:solidFill>
                  <a:schemeClr val="lt1"/>
                </a:solidFill>
                <a:latin typeface="Lato"/>
                <a:ea typeface="Lato"/>
                <a:cs typeface="Lato"/>
                <a:sym typeface="Lato"/>
              </a:rPr>
              <a:t>Dr. </a:t>
            </a:r>
            <a:r>
              <a:rPr lang="en-US" sz="3200" dirty="0" err="1">
                <a:solidFill>
                  <a:schemeClr val="lt1"/>
                </a:solidFill>
                <a:latin typeface="Lato"/>
                <a:ea typeface="Lato"/>
                <a:cs typeface="Lato"/>
                <a:sym typeface="Lato"/>
              </a:rPr>
              <a:t>Sree</a:t>
            </a:r>
            <a:r>
              <a:rPr lang="en-US" sz="3200" dirty="0">
                <a:solidFill>
                  <a:schemeClr val="lt1"/>
                </a:solidFill>
                <a:latin typeface="Lato"/>
                <a:ea typeface="Lato"/>
                <a:cs typeface="Lato"/>
                <a:sym typeface="Lato"/>
              </a:rPr>
              <a:t> </a:t>
            </a:r>
            <a:r>
              <a:rPr lang="en-US" sz="3200" dirty="0" err="1">
                <a:solidFill>
                  <a:schemeClr val="lt1"/>
                </a:solidFill>
                <a:latin typeface="Lato"/>
                <a:ea typeface="Lato"/>
                <a:cs typeface="Lato"/>
                <a:sym typeface="Lato"/>
              </a:rPr>
              <a:t>Ranjani</a:t>
            </a:r>
            <a:r>
              <a:rPr lang="en-US" sz="3200" dirty="0">
                <a:solidFill>
                  <a:schemeClr val="lt1"/>
                </a:solidFill>
                <a:latin typeface="Lato"/>
                <a:ea typeface="Lato"/>
                <a:cs typeface="Lato"/>
                <a:sym typeface="Lato"/>
              </a:rPr>
              <a:t> Rajendran</a:t>
            </a:r>
          </a:p>
          <a:p>
            <a:pPr>
              <a:lnSpc>
                <a:spcPct val="90000"/>
              </a:lnSpc>
              <a:buClr>
                <a:schemeClr val="lt1"/>
              </a:buClr>
              <a:buSzPts val="3200"/>
            </a:pPr>
            <a:r>
              <a:rPr lang="en-US" sz="3200" dirty="0">
                <a:solidFill>
                  <a:schemeClr val="lt1"/>
                </a:solidFill>
                <a:latin typeface="Lato"/>
                <a:ea typeface="Lato"/>
                <a:cs typeface="Lato"/>
                <a:sym typeface="Lato"/>
              </a:rPr>
              <a:t> </a:t>
            </a:r>
            <a:endParaRPr sz="3200" b="1" i="0" dirty="0">
              <a:solidFill>
                <a:schemeClr val="lt1"/>
              </a:solidFill>
              <a:latin typeface="Lato"/>
              <a:ea typeface="Lato"/>
              <a:cs typeface="Lato"/>
              <a:sym typeface="Lato"/>
            </a:endParaRPr>
          </a:p>
        </p:txBody>
      </p:sp>
      <p:sp>
        <p:nvSpPr>
          <p:cNvPr id="49" name="Google Shape;49;p1"/>
          <p:cNvSpPr txBox="1"/>
          <p:nvPr/>
        </p:nvSpPr>
        <p:spPr>
          <a:xfrm>
            <a:off x="23166851" y="5256872"/>
            <a:ext cx="12684782" cy="1058088"/>
          </a:xfrm>
          <a:prstGeom prst="rect">
            <a:avLst/>
          </a:prstGeom>
          <a:noFill/>
          <a:ln>
            <a:noFill/>
          </a:ln>
        </p:spPr>
        <p:txBody>
          <a:bodyPr spcFirstLastPara="1" wrap="square" lIns="329175" tIns="164575" rIns="329175" bIns="164575" anchor="b" anchorCtr="0">
            <a:normAutofit/>
          </a:bodyPr>
          <a:lstStyle/>
          <a:p>
            <a:pPr marL="0" marR="0" lvl="0" indent="0" algn="l" rtl="0">
              <a:lnSpc>
                <a:spcPct val="90000"/>
              </a:lnSpc>
              <a:spcBef>
                <a:spcPts val="0"/>
              </a:spcBef>
              <a:spcAft>
                <a:spcPts val="0"/>
              </a:spcAft>
              <a:buClr>
                <a:schemeClr val="dk1"/>
              </a:buClr>
              <a:buSzPts val="5040"/>
              <a:buFont typeface="Lato Black"/>
              <a:buNone/>
            </a:pPr>
            <a:r>
              <a:rPr lang="en-US" sz="5000" b="1" i="0" u="sng" dirty="0">
                <a:solidFill>
                  <a:schemeClr val="dk1"/>
                </a:solidFill>
                <a:latin typeface="Lato Black"/>
                <a:ea typeface="Lato Black"/>
                <a:cs typeface="Lato Black"/>
                <a:sym typeface="Lato Black"/>
              </a:rPr>
              <a:t>Problem Statement</a:t>
            </a:r>
            <a:endParaRPr sz="5000" u="sng" dirty="0"/>
          </a:p>
        </p:txBody>
      </p:sp>
      <p:sp>
        <p:nvSpPr>
          <p:cNvPr id="51" name="Google Shape;51;p1"/>
          <p:cNvSpPr txBox="1"/>
          <p:nvPr/>
        </p:nvSpPr>
        <p:spPr>
          <a:xfrm>
            <a:off x="831605" y="4106529"/>
            <a:ext cx="17172000" cy="1367100"/>
          </a:xfrm>
          <a:prstGeom prst="rect">
            <a:avLst/>
          </a:prstGeom>
          <a:noFill/>
          <a:ln>
            <a:noFill/>
          </a:ln>
        </p:spPr>
        <p:txBody>
          <a:bodyPr spcFirstLastPara="1" wrap="square" lIns="329175" tIns="164575" rIns="329175" bIns="164575" anchor="t" anchorCtr="0">
            <a:normAutofit/>
          </a:bodyPr>
          <a:lstStyle/>
          <a:p>
            <a:pPr lvl="0" algn="ctr">
              <a:lnSpc>
                <a:spcPct val="90000"/>
              </a:lnSpc>
              <a:buClr>
                <a:schemeClr val="lt1"/>
              </a:buClr>
              <a:buSzPts val="4000"/>
            </a:pPr>
            <a:r>
              <a:rPr lang="en-US" sz="4000" dirty="0">
                <a:solidFill>
                  <a:schemeClr val="lt1"/>
                </a:solidFill>
                <a:latin typeface="Lato"/>
                <a:sym typeface="Lato"/>
              </a:rPr>
              <a:t>Sponsored by:</a:t>
            </a:r>
            <a:r>
              <a:rPr lang="en-US" sz="4000" dirty="0">
                <a:solidFill>
                  <a:schemeClr val="lt1"/>
                </a:solidFill>
                <a:latin typeface="Lato"/>
              </a:rPr>
              <a:t> Dr. George Sklivanitis</a:t>
            </a:r>
            <a:endParaRPr sz="4000" dirty="0">
              <a:solidFill>
                <a:schemeClr val="lt1"/>
              </a:solidFill>
              <a:latin typeface="Lato"/>
            </a:endParaRPr>
          </a:p>
        </p:txBody>
      </p:sp>
      <p:sp>
        <p:nvSpPr>
          <p:cNvPr id="52" name="Google Shape;52;p1"/>
          <p:cNvSpPr txBox="1"/>
          <p:nvPr/>
        </p:nvSpPr>
        <p:spPr>
          <a:xfrm>
            <a:off x="23166851" y="12740851"/>
            <a:ext cx="20295643" cy="1058088"/>
          </a:xfrm>
          <a:prstGeom prst="rect">
            <a:avLst/>
          </a:prstGeom>
          <a:noFill/>
          <a:ln>
            <a:noFill/>
          </a:ln>
        </p:spPr>
        <p:txBody>
          <a:bodyPr spcFirstLastPara="1" wrap="square" lIns="329175" tIns="164575" rIns="329175" bIns="164575" anchor="b" anchorCtr="0">
            <a:noAutofit/>
          </a:bodyPr>
          <a:lstStyle/>
          <a:p>
            <a:pPr marL="0" marR="0" lvl="0" indent="0" algn="l" rtl="0">
              <a:lnSpc>
                <a:spcPct val="90000"/>
              </a:lnSpc>
              <a:spcBef>
                <a:spcPts val="0"/>
              </a:spcBef>
              <a:spcAft>
                <a:spcPts val="0"/>
              </a:spcAft>
              <a:buClr>
                <a:schemeClr val="dk1"/>
              </a:buClr>
              <a:buSzPts val="5000"/>
              <a:buFont typeface="Lato Black"/>
              <a:buNone/>
            </a:pPr>
            <a:endParaRPr sz="5000" b="1" i="0" dirty="0">
              <a:solidFill>
                <a:schemeClr val="dk1"/>
              </a:solidFill>
              <a:latin typeface="Lato Black"/>
              <a:ea typeface="Lato Black"/>
              <a:cs typeface="Lato Black"/>
              <a:sym typeface="Lato Black"/>
            </a:endParaRPr>
          </a:p>
          <a:p>
            <a:pPr marL="0" marR="0" lvl="0" indent="0" algn="l" rtl="0">
              <a:lnSpc>
                <a:spcPct val="90000"/>
              </a:lnSpc>
              <a:spcBef>
                <a:spcPts val="0"/>
              </a:spcBef>
              <a:spcAft>
                <a:spcPts val="0"/>
              </a:spcAft>
              <a:buClr>
                <a:schemeClr val="dk1"/>
              </a:buClr>
              <a:buSzPts val="5000"/>
              <a:buFont typeface="Lato Black"/>
              <a:buNone/>
            </a:pPr>
            <a:endParaRPr sz="5000" b="1" i="0" dirty="0">
              <a:solidFill>
                <a:schemeClr val="dk1"/>
              </a:solidFill>
              <a:latin typeface="Lato Black"/>
              <a:ea typeface="Lato Black"/>
              <a:cs typeface="Lato Black"/>
              <a:sym typeface="Lato Black"/>
            </a:endParaRPr>
          </a:p>
          <a:p>
            <a:pPr marL="0" marR="0" lvl="0" indent="0" algn="l" rtl="0">
              <a:lnSpc>
                <a:spcPct val="90000"/>
              </a:lnSpc>
              <a:spcBef>
                <a:spcPts val="0"/>
              </a:spcBef>
              <a:spcAft>
                <a:spcPts val="0"/>
              </a:spcAft>
              <a:buClr>
                <a:schemeClr val="dk1"/>
              </a:buClr>
              <a:buSzPts val="5000"/>
              <a:buFont typeface="Lato Black"/>
              <a:buNone/>
            </a:pPr>
            <a:endParaRPr sz="5000" b="1" i="0" dirty="0">
              <a:solidFill>
                <a:schemeClr val="dk1"/>
              </a:solidFill>
              <a:latin typeface="Lato Black"/>
              <a:ea typeface="Lato Black"/>
              <a:cs typeface="Lato Black"/>
              <a:sym typeface="Lato Black"/>
            </a:endParaRPr>
          </a:p>
          <a:p>
            <a:pPr marL="0" marR="0" lvl="0" indent="0" algn="l" rtl="0">
              <a:lnSpc>
                <a:spcPct val="90000"/>
              </a:lnSpc>
              <a:spcBef>
                <a:spcPts val="0"/>
              </a:spcBef>
              <a:spcAft>
                <a:spcPts val="0"/>
              </a:spcAft>
              <a:buClr>
                <a:schemeClr val="dk1"/>
              </a:buClr>
              <a:buSzPts val="5000"/>
              <a:buFont typeface="Lato Black"/>
              <a:buNone/>
            </a:pPr>
            <a:r>
              <a:rPr lang="en-US" sz="5000" b="1" i="0" u="sng" dirty="0">
                <a:solidFill>
                  <a:schemeClr val="dk1"/>
                </a:solidFill>
                <a:latin typeface="Lato Black"/>
                <a:ea typeface="Lato Black"/>
                <a:cs typeface="Lato Black"/>
                <a:sym typeface="Lato Black"/>
              </a:rPr>
              <a:t>Results</a:t>
            </a:r>
            <a:endParaRPr sz="6000" b="1" i="0" u="sng" dirty="0">
              <a:solidFill>
                <a:schemeClr val="dk1"/>
              </a:solidFill>
              <a:latin typeface="Lato Black"/>
              <a:ea typeface="Lato Black"/>
              <a:cs typeface="Lato Black"/>
              <a:sym typeface="Lato Black"/>
            </a:endParaRPr>
          </a:p>
        </p:txBody>
      </p:sp>
      <p:sp>
        <p:nvSpPr>
          <p:cNvPr id="53" name="Google Shape;53;p1"/>
          <p:cNvSpPr txBox="1"/>
          <p:nvPr/>
        </p:nvSpPr>
        <p:spPr>
          <a:xfrm>
            <a:off x="23146117" y="13790990"/>
            <a:ext cx="20524407" cy="8050503"/>
          </a:xfrm>
          <a:prstGeom prst="rect">
            <a:avLst/>
          </a:prstGeom>
          <a:noFill/>
          <a:ln>
            <a:noFill/>
          </a:ln>
        </p:spPr>
        <p:txBody>
          <a:bodyPr spcFirstLastPara="1" wrap="square" lIns="329175" tIns="164575" rIns="329175" bIns="164575" anchor="t" anchorCtr="0">
            <a:noAutofit/>
          </a:bodyPr>
          <a:lstStyle/>
          <a:p>
            <a:pPr algn="just">
              <a:lnSpc>
                <a:spcPct val="120000"/>
              </a:lnSpc>
            </a:pPr>
            <a:r>
              <a:rPr lang="en-US" sz="3200" dirty="0">
                <a:solidFill>
                  <a:schemeClr val="dk1"/>
                </a:solidFill>
                <a:latin typeface="Lato" panose="020F0502020204030203" pitchFamily="34" charset="0"/>
                <a:ea typeface="Lato" panose="020F0502020204030203" pitchFamily="34" charset="0"/>
                <a:cs typeface="Lato" panose="020F0502020204030203" pitchFamily="34" charset="0"/>
                <a:sym typeface="Lato"/>
              </a:rPr>
              <a:t>Using Link Budget Analysis, we were able to simulate real-world conditions at a distance of 100,000 feet. After accounting for Free Space Path Loss (FSPL) and other parameters that degrade signal strength, it was estimated that the received Eb/No was 21.5 dB, C/N of 35.5 dB, with a margin of 7.5 dB, closing the link in the simulation. This was achieved using BPSK modulation with a 915 MHz carrier frequency, amplified by the HPA (+14 dBm) and omni-directional dipole antenna (+3 dBm) to be received by the directional </a:t>
            </a:r>
            <a:r>
              <a:rPr lang="en-US" sz="3200" dirty="0" err="1">
                <a:solidFill>
                  <a:schemeClr val="dk1"/>
                </a:solidFill>
                <a:latin typeface="Lato" panose="020F0502020204030203" pitchFamily="34" charset="0"/>
                <a:ea typeface="Lato" panose="020F0502020204030203" pitchFamily="34" charset="0"/>
                <a:cs typeface="Lato" panose="020F0502020204030203" pitchFamily="34" charset="0"/>
                <a:sym typeface="Lato"/>
              </a:rPr>
              <a:t>yagi</a:t>
            </a:r>
            <a:r>
              <a:rPr lang="en-US" sz="3200" dirty="0">
                <a:solidFill>
                  <a:schemeClr val="dk1"/>
                </a:solidFill>
                <a:latin typeface="Lato" panose="020F0502020204030203" pitchFamily="34" charset="0"/>
                <a:ea typeface="Lato" panose="020F0502020204030203" pitchFamily="34" charset="0"/>
                <a:cs typeface="Lato" panose="020F0502020204030203" pitchFamily="34" charset="0"/>
                <a:sym typeface="Lato"/>
              </a:rPr>
              <a:t> antenna (+16 dBm) on the ground station, then amplified further by the LNA (+20 dBm). Sensor information was packetized with additional header information to assist in demodulation. By using 915 MHz as a carrier frequency, no license was needed and allowed rapid prototyping and simplified component selection. By leveraging open-source software Gnu Radio, Docker containers to manage software compatibility, and the reprogrammable nature of FPGAs and SDRs, the modulation scheme can easily be adapted to suit other needs per mission requirements. The payload was tested live on April 6</a:t>
            </a:r>
            <a:r>
              <a:rPr lang="en-US" sz="3200" baseline="30000" dirty="0">
                <a:solidFill>
                  <a:schemeClr val="dk1"/>
                </a:solidFill>
                <a:latin typeface="Lato" panose="020F0502020204030203" pitchFamily="34" charset="0"/>
                <a:ea typeface="Lato" panose="020F0502020204030203" pitchFamily="34" charset="0"/>
                <a:cs typeface="Lato" panose="020F0502020204030203" pitchFamily="34" charset="0"/>
                <a:sym typeface="Lato"/>
              </a:rPr>
              <a:t>th</a:t>
            </a:r>
            <a:r>
              <a:rPr lang="en-US" sz="3200" dirty="0">
                <a:solidFill>
                  <a:schemeClr val="dk1"/>
                </a:solidFill>
                <a:latin typeface="Lato" panose="020F0502020204030203" pitchFamily="34" charset="0"/>
                <a:ea typeface="Lato" panose="020F0502020204030203" pitchFamily="34" charset="0"/>
                <a:cs typeface="Lato" panose="020F0502020204030203" pitchFamily="34" charset="0"/>
                <a:sym typeface="Lato"/>
              </a:rPr>
              <a:t> and data was transmitted and demodulated at our mobile ground station.</a:t>
            </a:r>
            <a:endParaRPr lang="en-US" sz="3200" dirty="0">
              <a:solidFill>
                <a:schemeClr val="dk1"/>
              </a:solidFill>
              <a:latin typeface="Lato" panose="020F0502020204030203" pitchFamily="34" charset="0"/>
              <a:ea typeface="Lato" panose="020F0502020204030203" pitchFamily="34" charset="0"/>
              <a:cs typeface="Lato" panose="020F0502020204030203" pitchFamily="34" charset="0"/>
            </a:endParaRPr>
          </a:p>
        </p:txBody>
      </p:sp>
      <p:sp>
        <p:nvSpPr>
          <p:cNvPr id="55" name="Google Shape;55;p1"/>
          <p:cNvSpPr txBox="1"/>
          <p:nvPr/>
        </p:nvSpPr>
        <p:spPr>
          <a:xfrm>
            <a:off x="23137181" y="21298973"/>
            <a:ext cx="20295643" cy="1058088"/>
          </a:xfrm>
          <a:prstGeom prst="rect">
            <a:avLst/>
          </a:prstGeom>
          <a:noFill/>
          <a:ln>
            <a:noFill/>
          </a:ln>
        </p:spPr>
        <p:txBody>
          <a:bodyPr spcFirstLastPara="1" wrap="square" lIns="329175" tIns="164575" rIns="329175" bIns="164575" anchor="b" anchorCtr="0">
            <a:normAutofit/>
          </a:bodyPr>
          <a:lstStyle/>
          <a:p>
            <a:pPr marL="0" marR="0" lvl="0" indent="0" algn="l" rtl="0">
              <a:lnSpc>
                <a:spcPct val="90000"/>
              </a:lnSpc>
              <a:spcBef>
                <a:spcPts val="0"/>
              </a:spcBef>
              <a:spcAft>
                <a:spcPts val="0"/>
              </a:spcAft>
              <a:buClr>
                <a:schemeClr val="dk1"/>
              </a:buClr>
              <a:buSzPts val="5040"/>
              <a:buFont typeface="Lato Black"/>
              <a:buNone/>
            </a:pPr>
            <a:r>
              <a:rPr lang="en-US" sz="5040" b="1" i="0" u="sng" dirty="0">
                <a:solidFill>
                  <a:schemeClr val="dk1"/>
                </a:solidFill>
                <a:latin typeface="Lato Black"/>
                <a:ea typeface="Lato Black"/>
                <a:cs typeface="Lato Black"/>
                <a:sym typeface="Lato Black"/>
              </a:rPr>
              <a:t>Conclusions &amp; Impact</a:t>
            </a:r>
            <a:endParaRPr u="sng" dirty="0"/>
          </a:p>
        </p:txBody>
      </p:sp>
      <p:sp>
        <p:nvSpPr>
          <p:cNvPr id="56" name="Google Shape;56;p1"/>
          <p:cNvSpPr txBox="1"/>
          <p:nvPr/>
        </p:nvSpPr>
        <p:spPr>
          <a:xfrm>
            <a:off x="41695405" y="3283569"/>
            <a:ext cx="2002329" cy="1645920"/>
          </a:xfrm>
          <a:prstGeom prst="rect">
            <a:avLst/>
          </a:prstGeom>
          <a:noFill/>
          <a:ln>
            <a:noFill/>
          </a:ln>
        </p:spPr>
        <p:txBody>
          <a:bodyPr spcFirstLastPara="1" wrap="square" lIns="329175" tIns="164575" rIns="329175" bIns="164575" anchor="b" anchorCtr="0">
            <a:normAutofit/>
          </a:bodyPr>
          <a:lstStyle/>
          <a:p>
            <a:pPr marL="0" marR="0" lvl="0" indent="0" algn="r" rtl="0">
              <a:lnSpc>
                <a:spcPct val="90000"/>
              </a:lnSpc>
              <a:spcBef>
                <a:spcPts val="0"/>
              </a:spcBef>
              <a:spcAft>
                <a:spcPts val="0"/>
              </a:spcAft>
              <a:buClr>
                <a:schemeClr val="lt1"/>
              </a:buClr>
              <a:buSzPts val="8640"/>
              <a:buFont typeface="Lato Black"/>
              <a:buNone/>
            </a:pPr>
            <a:r>
              <a:rPr lang="en-US" sz="8640" b="1" i="0" dirty="0">
                <a:solidFill>
                  <a:schemeClr val="lt1"/>
                </a:solidFill>
                <a:latin typeface="Lato Black"/>
                <a:ea typeface="Lato Black"/>
                <a:cs typeface="Lato Black"/>
                <a:sym typeface="Lato Black"/>
              </a:rPr>
              <a:t>#9</a:t>
            </a:r>
            <a:endParaRPr dirty="0"/>
          </a:p>
        </p:txBody>
      </p:sp>
      <p:sp>
        <p:nvSpPr>
          <p:cNvPr id="32" name="Google Shape;53;p1">
            <a:extLst>
              <a:ext uri="{FF2B5EF4-FFF2-40B4-BE49-F238E27FC236}">
                <a16:creationId xmlns:a16="http://schemas.microsoft.com/office/drawing/2014/main" id="{111636FA-CCDE-44CB-A3B8-5472EF24865E}"/>
              </a:ext>
            </a:extLst>
          </p:cNvPr>
          <p:cNvSpPr txBox="1"/>
          <p:nvPr/>
        </p:nvSpPr>
        <p:spPr>
          <a:xfrm>
            <a:off x="23186426" y="6310993"/>
            <a:ext cx="20524407" cy="7220788"/>
          </a:xfrm>
          <a:prstGeom prst="rect">
            <a:avLst/>
          </a:prstGeom>
          <a:noFill/>
          <a:ln>
            <a:noFill/>
          </a:ln>
        </p:spPr>
        <p:txBody>
          <a:bodyPr spcFirstLastPara="1" wrap="square" lIns="329175" tIns="164575" rIns="329175" bIns="164575" anchor="t" anchorCtr="0">
            <a:noAutofit/>
          </a:bodyPr>
          <a:lstStyle/>
          <a:p>
            <a:pPr lvl="0" algn="just">
              <a:lnSpc>
                <a:spcPct val="120000"/>
              </a:lnSpc>
              <a:buClr>
                <a:schemeClr val="dk1"/>
              </a:buClr>
              <a:buSzPts val="3950"/>
            </a:pPr>
            <a:r>
              <a:rPr lang="en-US" sz="3200" dirty="0">
                <a:solidFill>
                  <a:schemeClr val="dk1"/>
                </a:solidFill>
                <a:latin typeface="Lato"/>
                <a:ea typeface="Lato"/>
                <a:cs typeface="Lato"/>
                <a:sym typeface="Lato"/>
              </a:rPr>
              <a:t>Each satellite is unique and has specific mission requirements. The solution to these constraints is proprietary and particular to the satellite that is being developed. One of the primary difficulties is establishing a communication link from the satellite to Earth with a specific modulation scheme and frequency for the mission’s requirements. RF transmissions from space to Earth must be resilient to noise and adverse effects introduced to the system by the distance, atmospheric conditions, and other factors while still maintaining enough signal strength to be recovered. Component selection and modulation scheme for the payload and ground station, simulation of the communication link, and adequate testing before launch are key challenges. By using Software-Defined Radio, a flexible, cost-effective, and rapidly prototyped solution can be created that is capable of effective Digital Signal Processing while also taking advantage of the reprogrammable nature of FPGAs to achieve the mission.</a:t>
            </a:r>
          </a:p>
        </p:txBody>
      </p:sp>
      <p:sp>
        <p:nvSpPr>
          <p:cNvPr id="35" name="Google Shape;53;p1">
            <a:extLst>
              <a:ext uri="{FF2B5EF4-FFF2-40B4-BE49-F238E27FC236}">
                <a16:creationId xmlns:a16="http://schemas.microsoft.com/office/drawing/2014/main" id="{BFB08285-669A-4B9D-9318-F24D5376AC76}"/>
              </a:ext>
            </a:extLst>
          </p:cNvPr>
          <p:cNvSpPr txBox="1"/>
          <p:nvPr/>
        </p:nvSpPr>
        <p:spPr>
          <a:xfrm>
            <a:off x="23186426" y="22506188"/>
            <a:ext cx="20524407" cy="7277770"/>
          </a:xfrm>
          <a:prstGeom prst="rect">
            <a:avLst/>
          </a:prstGeom>
          <a:noFill/>
          <a:ln>
            <a:noFill/>
          </a:ln>
        </p:spPr>
        <p:txBody>
          <a:bodyPr spcFirstLastPara="1" wrap="square" lIns="329175" tIns="164575" rIns="329175" bIns="164575" anchor="t" anchorCtr="0">
            <a:noAutofit/>
          </a:bodyPr>
          <a:lstStyle/>
          <a:p>
            <a:pPr algn="just">
              <a:lnSpc>
                <a:spcPct val="120000"/>
              </a:lnSpc>
            </a:pPr>
            <a:r>
              <a:rPr lang="en-US" sz="3200" dirty="0">
                <a:solidFill>
                  <a:schemeClr val="tx1"/>
                </a:solidFill>
                <a:latin typeface="Lato" panose="020F0502020204030203" pitchFamily="34" charset="0"/>
                <a:ea typeface="Lato" panose="020F0502020204030203" pitchFamily="34" charset="0"/>
                <a:cs typeface="Lato" panose="020F0502020204030203" pitchFamily="34" charset="0"/>
                <a:sym typeface="Lato"/>
              </a:rPr>
              <a:t>We have proved that rapidly prototyping a communication link using signal processing to transmit data is possible using SDR. This approach not only reduced costs but also enhanced adaptability and accessibility. Since our work is available to the public, others who are interested in establishing a communication link may reference our work and improve upon it further. We have learned that in development, software compatibility is an enormous constraint that can be managed effectively with Docker containers. In addition, creating adequate methods for pointing the directional </a:t>
            </a:r>
            <a:r>
              <a:rPr lang="en-US" sz="3200" dirty="0" err="1">
                <a:solidFill>
                  <a:schemeClr val="tx1"/>
                </a:solidFill>
                <a:latin typeface="Lato" panose="020F0502020204030203" pitchFamily="34" charset="0"/>
                <a:ea typeface="Lato" panose="020F0502020204030203" pitchFamily="34" charset="0"/>
                <a:cs typeface="Lato" panose="020F0502020204030203" pitchFamily="34" charset="0"/>
                <a:sym typeface="Lato"/>
              </a:rPr>
              <a:t>yagi</a:t>
            </a:r>
            <a:r>
              <a:rPr lang="en-US" sz="3200" dirty="0">
                <a:solidFill>
                  <a:schemeClr val="tx1"/>
                </a:solidFill>
                <a:latin typeface="Lato" panose="020F0502020204030203" pitchFamily="34" charset="0"/>
                <a:ea typeface="Lato" panose="020F0502020204030203" pitchFamily="34" charset="0"/>
                <a:cs typeface="Lato" panose="020F0502020204030203" pitchFamily="34" charset="0"/>
                <a:sym typeface="Lato"/>
              </a:rPr>
              <a:t> antenna during launch would greatly increase the mission’s effectiveness. In the future, implementing a more complex modulation scheme like QPSK while managing signal-to-noise ratio (SNR) could result in better spectral efficiency, bandwidth utilization, and higher data rates. Forward Error Correction (FEC) could also aid in reducing errors at the ground station. Considering what we have learned, future teams will have a much better picture of what it takes to create a robust communication link using Software-Defined Radio for CubeSats.</a:t>
            </a:r>
            <a:endParaRPr lang="en-US" sz="32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 name="Rectangle 1">
            <a:extLst>
              <a:ext uri="{FF2B5EF4-FFF2-40B4-BE49-F238E27FC236}">
                <a16:creationId xmlns:a16="http://schemas.microsoft.com/office/drawing/2014/main" id="{03D48EA8-36F2-469C-BC13-9368EB52091A}"/>
              </a:ext>
            </a:extLst>
          </p:cNvPr>
          <p:cNvSpPr/>
          <p:nvPr/>
        </p:nvSpPr>
        <p:spPr>
          <a:xfrm>
            <a:off x="457424" y="5400681"/>
            <a:ext cx="22461088" cy="22378855"/>
          </a:xfrm>
          <a:prstGeom prst="rect">
            <a:avLst/>
          </a:prstGeom>
          <a:solidFill>
            <a:srgbClr val="1F38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29F8C003-7CF3-E42C-F243-4A4DEED687B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0470" r="14714"/>
          <a:stretch/>
        </p:blipFill>
        <p:spPr bwMode="auto">
          <a:xfrm rot="5400000">
            <a:off x="1114926" y="4724237"/>
            <a:ext cx="8573313" cy="9926202"/>
          </a:xfrm>
          <a:prstGeom prst="rect">
            <a:avLst/>
          </a:prstGeom>
          <a:noFill/>
          <a:ln>
            <a:noFill/>
          </a:ln>
          <a:effectLst>
            <a:softEdge rad="63500"/>
          </a:effectLst>
        </p:spPr>
      </p:pic>
      <p:pic>
        <p:nvPicPr>
          <p:cNvPr id="7" name="Picture 6" descr="A car with its hood open under a tent&#10;&#10;Description automatically generated">
            <a:extLst>
              <a:ext uri="{FF2B5EF4-FFF2-40B4-BE49-F238E27FC236}">
                <a16:creationId xmlns:a16="http://schemas.microsoft.com/office/drawing/2014/main" id="{3FDCB5BF-CEF7-4887-C044-ABFC21009F1A}"/>
              </a:ext>
            </a:extLst>
          </p:cNvPr>
          <p:cNvPicPr>
            <a:picLocks noChangeAspect="1"/>
          </p:cNvPicPr>
          <p:nvPr/>
        </p:nvPicPr>
        <p:blipFill rotWithShape="1">
          <a:blip r:embed="rId4"/>
          <a:srcRect t="17192" b="31447"/>
          <a:stretch/>
        </p:blipFill>
        <p:spPr>
          <a:xfrm>
            <a:off x="10376107" y="5435840"/>
            <a:ext cx="12531150" cy="8538155"/>
          </a:xfrm>
          <a:prstGeom prst="rect">
            <a:avLst/>
          </a:prstGeom>
          <a:effectLst>
            <a:softEdge rad="63500"/>
          </a:effectLst>
        </p:spPr>
      </p:pic>
      <p:pic>
        <p:nvPicPr>
          <p:cNvPr id="4" name="Picture 3" descr="A diagram of a computer component&#10;&#10;Description automatically generated">
            <a:extLst>
              <a:ext uri="{FF2B5EF4-FFF2-40B4-BE49-F238E27FC236}">
                <a16:creationId xmlns:a16="http://schemas.microsoft.com/office/drawing/2014/main" id="{76F50E7F-EDD9-ECA4-EDBC-5044A53FA015}"/>
              </a:ext>
            </a:extLst>
          </p:cNvPr>
          <p:cNvPicPr>
            <a:picLocks noChangeAspect="1"/>
          </p:cNvPicPr>
          <p:nvPr/>
        </p:nvPicPr>
        <p:blipFill>
          <a:blip r:embed="rId5"/>
          <a:stretch>
            <a:fillRect/>
          </a:stretch>
        </p:blipFill>
        <p:spPr>
          <a:xfrm>
            <a:off x="14341862" y="13973995"/>
            <a:ext cx="8591040" cy="13852351"/>
          </a:xfrm>
          <a:prstGeom prst="rect">
            <a:avLst/>
          </a:prstGeom>
          <a:ln>
            <a:noFill/>
          </a:ln>
          <a:effectLst>
            <a:softEdge rad="63500"/>
          </a:effectLst>
        </p:spPr>
      </p:pic>
      <p:pic>
        <p:nvPicPr>
          <p:cNvPr id="9" name="Picture 8" descr="A group of people in a field with a hot air balloon&#10;&#10;Description automatically generated">
            <a:extLst>
              <a:ext uri="{FF2B5EF4-FFF2-40B4-BE49-F238E27FC236}">
                <a16:creationId xmlns:a16="http://schemas.microsoft.com/office/drawing/2014/main" id="{D996C73C-67CA-3988-DD4C-FB91C68CC997}"/>
              </a:ext>
            </a:extLst>
          </p:cNvPr>
          <p:cNvPicPr>
            <a:picLocks noChangeAspect="1"/>
          </p:cNvPicPr>
          <p:nvPr/>
        </p:nvPicPr>
        <p:blipFill rotWithShape="1">
          <a:blip r:embed="rId6"/>
          <a:srcRect l="-1" t="17625" r="25282" b="13048"/>
          <a:stretch/>
        </p:blipFill>
        <p:spPr>
          <a:xfrm>
            <a:off x="458376" y="13936763"/>
            <a:ext cx="8030663" cy="9390199"/>
          </a:xfrm>
          <a:prstGeom prst="rect">
            <a:avLst/>
          </a:prstGeom>
          <a:effectLst>
            <a:softEdge rad="63500"/>
          </a:effectLst>
        </p:spPr>
      </p:pic>
      <p:pic>
        <p:nvPicPr>
          <p:cNvPr id="11" name="Picture 10" descr="A medical equipment on a blue surface&#10;&#10;Description automatically generated">
            <a:extLst>
              <a:ext uri="{FF2B5EF4-FFF2-40B4-BE49-F238E27FC236}">
                <a16:creationId xmlns:a16="http://schemas.microsoft.com/office/drawing/2014/main" id="{3991CFAB-8125-2510-62EB-51D1375E3CF9}"/>
              </a:ext>
            </a:extLst>
          </p:cNvPr>
          <p:cNvPicPr>
            <a:picLocks noChangeAspect="1"/>
          </p:cNvPicPr>
          <p:nvPr/>
        </p:nvPicPr>
        <p:blipFill rotWithShape="1">
          <a:blip r:embed="rId7"/>
          <a:srcRect l="24390" t="5268" r="23052" b="31390"/>
          <a:stretch/>
        </p:blipFill>
        <p:spPr>
          <a:xfrm>
            <a:off x="8529437" y="13936763"/>
            <a:ext cx="5772026" cy="9275007"/>
          </a:xfrm>
          <a:prstGeom prst="rect">
            <a:avLst/>
          </a:prstGeom>
          <a:effectLst>
            <a:softEdge rad="63500"/>
          </a:effectLst>
        </p:spPr>
      </p:pic>
      <p:pic>
        <p:nvPicPr>
          <p:cNvPr id="1030" name="Picture 6">
            <a:extLst>
              <a:ext uri="{FF2B5EF4-FFF2-40B4-BE49-F238E27FC236}">
                <a16:creationId xmlns:a16="http://schemas.microsoft.com/office/drawing/2014/main" id="{73A6F493-3EC0-6AC7-75B0-C3429C9D9762}"/>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7154" t="24177" r="18990"/>
          <a:stretch/>
        </p:blipFill>
        <p:spPr bwMode="auto">
          <a:xfrm>
            <a:off x="7287285" y="22156609"/>
            <a:ext cx="7073520" cy="5669737"/>
          </a:xfrm>
          <a:prstGeom prst="rect">
            <a:avLst/>
          </a:prstGeom>
          <a:ln>
            <a:noFill/>
          </a:ln>
          <a:effectLst>
            <a:softEdge rad="63500"/>
          </a:effectLst>
          <a:extLst>
            <a:ext uri="{909E8E84-426E-40DD-AFC4-6F175D3DCCD1}">
              <a14:hiddenFill xmlns:a14="http://schemas.microsoft.com/office/drawing/2010/main">
                <a:solidFill>
                  <a:srgbClr val="FFFFFF"/>
                </a:solidFill>
              </a14:hiddenFill>
            </a:ext>
          </a:extLst>
        </p:spPr>
      </p:pic>
      <p:pic>
        <p:nvPicPr>
          <p:cNvPr id="6" name="Picture 5" descr="A group of people reaching for a package&#10;&#10;Description automatically generated">
            <a:extLst>
              <a:ext uri="{FF2B5EF4-FFF2-40B4-BE49-F238E27FC236}">
                <a16:creationId xmlns:a16="http://schemas.microsoft.com/office/drawing/2014/main" id="{B67DC251-C313-DABB-4AF7-2D96CE2CCFE6}"/>
              </a:ext>
            </a:extLst>
          </p:cNvPr>
          <p:cNvPicPr>
            <a:picLocks noChangeAspect="1"/>
          </p:cNvPicPr>
          <p:nvPr/>
        </p:nvPicPr>
        <p:blipFill>
          <a:blip r:embed="rId9"/>
          <a:stretch>
            <a:fillRect/>
          </a:stretch>
        </p:blipFill>
        <p:spPr>
          <a:xfrm>
            <a:off x="508306" y="23326961"/>
            <a:ext cx="6764589" cy="4425407"/>
          </a:xfrm>
          <a:prstGeom prst="rect">
            <a:avLst/>
          </a:prstGeom>
          <a:effectLst>
            <a:softEdge rad="63500"/>
          </a:effectLst>
        </p:spPr>
      </p:pic>
    </p:spTree>
    <p:extLst>
      <p:ext uri="{BB962C8B-B14F-4D97-AF65-F5344CB8AC3E}">
        <p14:creationId xmlns:p14="http://schemas.microsoft.com/office/powerpoint/2010/main" val="354730527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789327C6E6701448DD2B0B362E8F675" ma:contentTypeVersion="14" ma:contentTypeDescription="Create a new document." ma:contentTypeScope="" ma:versionID="bcd276614d697671d8da5bc35e7c3998">
  <xsd:schema xmlns:xsd="http://www.w3.org/2001/XMLSchema" xmlns:xs="http://www.w3.org/2001/XMLSchema" xmlns:p="http://schemas.microsoft.com/office/2006/metadata/properties" xmlns:ns2="74336774-b4be-4ec3-8827-9f6203e69b86" xmlns:ns3="4a340673-3447-4748-a576-68292d0f5415" targetNamespace="http://schemas.microsoft.com/office/2006/metadata/properties" ma:root="true" ma:fieldsID="02cf81a812af0637781c0d24fc5d2460" ns2:_="" ns3:_="">
    <xsd:import namespace="74336774-b4be-4ec3-8827-9f6203e69b86"/>
    <xsd:import namespace="4a340673-3447-4748-a576-68292d0f541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4336774-b4be-4ec3-8827-9f6203e69b8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7728a8d2-fce2-4ead-88e1-13feca96807a"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a340673-3447-4748-a576-68292d0f5415"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5" nillable="true" ma:displayName="Taxonomy Catch All Column" ma:hidden="true" ma:list="{cc352549-64cb-4117-a50d-1e9201c5cbc7}" ma:internalName="TaxCatchAll" ma:showField="CatchAllData" ma:web="4a340673-3447-4748-a576-68292d0f541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74336774-b4be-4ec3-8827-9f6203e69b86">
      <Terms xmlns="http://schemas.microsoft.com/office/infopath/2007/PartnerControls"/>
    </lcf76f155ced4ddcb4097134ff3c332f>
    <TaxCatchAll xmlns="4a340673-3447-4748-a576-68292d0f5415" xsi:nil="true"/>
  </documentManagement>
</p:properties>
</file>

<file path=customXml/itemProps1.xml><?xml version="1.0" encoding="utf-8"?>
<ds:datastoreItem xmlns:ds="http://schemas.openxmlformats.org/officeDocument/2006/customXml" ds:itemID="{6F929275-4970-4078-BE23-BE0AD0A54C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4336774-b4be-4ec3-8827-9f6203e69b86"/>
    <ds:schemaRef ds:uri="4a340673-3447-4748-a576-68292d0f541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24B67A6-BAC1-4D7E-9A72-948F81C32259}">
  <ds:schemaRefs>
    <ds:schemaRef ds:uri="http://schemas.microsoft.com/sharepoint/v3/contenttype/forms"/>
  </ds:schemaRefs>
</ds:datastoreItem>
</file>

<file path=customXml/itemProps3.xml><?xml version="1.0" encoding="utf-8"?>
<ds:datastoreItem xmlns:ds="http://schemas.openxmlformats.org/officeDocument/2006/customXml" ds:itemID="{1F2A1395-A02B-40DF-9E04-BDB8211DD9A0}">
  <ds:schemaRefs>
    <ds:schemaRef ds:uri="http://www.w3.org/XML/1998/namespace"/>
    <ds:schemaRef ds:uri="http://schemas.microsoft.com/office/2006/documentManagement/types"/>
    <ds:schemaRef ds:uri="http://purl.org/dc/elements/1.1/"/>
    <ds:schemaRef ds:uri="982f6403-6004-4df5-b2c7-bc4c8fa40c71"/>
    <ds:schemaRef ds:uri="http://purl.org/dc/terms/"/>
    <ds:schemaRef ds:uri="d48c908c-124f-44e0-a984-1cd01074eadb"/>
    <ds:schemaRef ds:uri="http://schemas.microsoft.com/office/infopath/2007/PartnerControls"/>
    <ds:schemaRef ds:uri="http://schemas.openxmlformats.org/package/2006/metadata/core-properties"/>
    <ds:schemaRef ds:uri="http://schemas.microsoft.com/office/2006/metadata/properties"/>
    <ds:schemaRef ds:uri="http://purl.org/dc/dcmitype/"/>
    <ds:schemaRef ds:uri="74336774-b4be-4ec3-8827-9f6203e69b86"/>
    <ds:schemaRef ds:uri="4a340673-3447-4748-a576-68292d0f5415"/>
  </ds:schemaRefs>
</ds:datastoreItem>
</file>

<file path=docProps/app.xml><?xml version="1.0" encoding="utf-8"?>
<Properties xmlns="http://schemas.openxmlformats.org/officeDocument/2006/extended-properties" xmlns:vt="http://schemas.openxmlformats.org/officeDocument/2006/docPropsVTypes">
  <TotalTime>1453</TotalTime>
  <Words>622</Words>
  <Application>Microsoft Office PowerPoint</Application>
  <PresentationFormat>Custom</PresentationFormat>
  <Paragraphs>25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Lato Black</vt:lpstr>
      <vt:lpstr>Arial</vt:lpstr>
      <vt:lpstr>Calibri</vt:lpstr>
      <vt:lpstr>Lato</vt:lpstr>
      <vt:lpstr>Office Theme</vt:lpstr>
      <vt:lpstr>Software-Defined Radio for CubeSat Applications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Retrieval System (A.R.S.)</dc:title>
  <dc:creator>Adlai Moss</dc:creator>
  <cp:lastModifiedBy>Jonathan Mazurkiewicz</cp:lastModifiedBy>
  <cp:revision>236</cp:revision>
  <dcterms:created xsi:type="dcterms:W3CDTF">2021-11-24T20:51:02Z</dcterms:created>
  <dcterms:modified xsi:type="dcterms:W3CDTF">2024-04-15T03:38:04Z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0x010100F789327C6E6701448DD2B0B362E8F675</vt:lpwstr>
  </property>
  <property fmtid="{D5CDD505-2E9C-101B-9397-08002B2CF9AE}" pid="3" name="MediaServiceImageTags">
    <vt:lpwstr/>
  </property>
</Properties>
</file>

<file path=docProps/thumbnail.jpeg>
</file>